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7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0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845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629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72510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791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622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4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19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00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3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38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06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24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0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12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47B84-8D9A-40C9-B402-490788FE0B22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4F63CC3-B1BD-4A5F-9CAD-3DD9799B8D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1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sr-Cyrl-RS" dirty="0" smtClean="0"/>
              <a:t>Др Мирјана Матовић, проф.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79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u="sng" dirty="0" smtClean="0"/>
              <a:t>Окружење</a:t>
            </a:r>
            <a:endParaRPr lang="ru-RU" u="sng" dirty="0"/>
          </a:p>
          <a:p>
            <a:r>
              <a:rPr lang="ru-RU" dirty="0"/>
              <a:t>Музичко васпитање, за разлику од области којима је </a:t>
            </a:r>
            <a:r>
              <a:rPr lang="ru-RU" dirty="0" smtClean="0"/>
              <a:t>потребна специфична </a:t>
            </a:r>
            <a:r>
              <a:rPr lang="ru-RU" dirty="0"/>
              <a:t>радна средина, не изискује нужно посебно </a:t>
            </a:r>
            <a:r>
              <a:rPr lang="ru-RU" dirty="0" smtClean="0"/>
              <a:t>окружење приликом </a:t>
            </a:r>
            <a:r>
              <a:rPr lang="ru-RU" dirty="0"/>
              <a:t>реализације </a:t>
            </a:r>
            <a:r>
              <a:rPr lang="ru-RU" dirty="0" smtClean="0"/>
              <a:t>активности.</a:t>
            </a:r>
            <a:endParaRPr lang="ru-RU" dirty="0"/>
          </a:p>
          <a:p>
            <a:r>
              <a:rPr lang="ru-RU" dirty="0"/>
              <a:t>Интегрисана пракса иде у прилог напуштања раније </a:t>
            </a:r>
            <a:r>
              <a:rPr lang="ru-RU" dirty="0" smtClean="0"/>
              <a:t>постављених циљева </a:t>
            </a:r>
            <a:r>
              <a:rPr lang="ru-RU" dirty="0"/>
              <a:t>и задатака који дају значај „стварању пријатне </a:t>
            </a:r>
            <a:r>
              <a:rPr lang="ru-RU" dirty="0" smtClean="0"/>
              <a:t>атмосфере” приликом </a:t>
            </a:r>
            <a:r>
              <a:rPr lang="ru-RU" dirty="0"/>
              <a:t>реализације музичке </a:t>
            </a:r>
            <a:r>
              <a:rPr lang="ru-RU" dirty="0" smtClean="0"/>
              <a:t>активности.</a:t>
            </a:r>
            <a:endParaRPr lang="ru-RU" dirty="0"/>
          </a:p>
          <a:p>
            <a:r>
              <a:rPr lang="ru-RU" dirty="0"/>
              <a:t>Овај тренутак студенти су препознавали као императив и наводили </a:t>
            </a:r>
            <a:r>
              <a:rPr lang="ru-RU" dirty="0" smtClean="0"/>
              <a:t>су га </a:t>
            </a:r>
            <a:r>
              <a:rPr lang="ru-RU" dirty="0"/>
              <a:t>најчешће у својим писаним припремама за усмерене активности.</a:t>
            </a:r>
          </a:p>
          <a:p>
            <a:r>
              <a:rPr lang="ru-RU" dirty="0"/>
              <a:t>Пракса је показала да стварање </a:t>
            </a:r>
            <a:r>
              <a:rPr lang="sr-Latn-RS" dirty="0" smtClean="0"/>
              <a:t>„</a:t>
            </a:r>
            <a:r>
              <a:rPr lang="ru-RU" dirty="0" smtClean="0"/>
              <a:t>пријатне атмосфере</a:t>
            </a:r>
            <a:r>
              <a:rPr lang="sr-Latn-RS" dirty="0" smtClean="0"/>
              <a:t>“</a:t>
            </a:r>
            <a:r>
              <a:rPr lang="ru-RU" dirty="0" smtClean="0"/>
              <a:t> </a:t>
            </a:r>
            <a:r>
              <a:rPr lang="ru-RU" dirty="0"/>
              <a:t>не </a:t>
            </a:r>
            <a:r>
              <a:rPr lang="ru-RU" dirty="0" smtClean="0"/>
              <a:t>зависи од </a:t>
            </a:r>
            <a:r>
              <a:rPr lang="ru-RU" dirty="0"/>
              <a:t>простора и његове опремљености, расположености </a:t>
            </a:r>
            <a:r>
              <a:rPr lang="ru-RU" dirty="0" smtClean="0"/>
              <a:t>студената на </a:t>
            </a:r>
            <a:r>
              <a:rPr lang="ru-RU" dirty="0"/>
              <a:t>пракси или васпитача, већ од унапред припремљене и </a:t>
            </a:r>
            <a:r>
              <a:rPr lang="ru-RU" dirty="0" smtClean="0"/>
              <a:t>уведене тематске </a:t>
            </a:r>
            <a:r>
              <a:rPr lang="ru-RU" dirty="0"/>
              <a:t>јединице, организованих услова и дечјег расположења </a:t>
            </a:r>
            <a:r>
              <a:rPr lang="ru-RU" dirty="0" smtClean="0"/>
              <a:t>за рад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8773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dirty="0"/>
              <a:t>Н</a:t>
            </a:r>
            <a:r>
              <a:rPr lang="ru-RU" dirty="0" smtClean="0"/>
              <a:t>ије </a:t>
            </a:r>
            <a:r>
              <a:rPr lang="ru-RU" dirty="0"/>
              <a:t>од пресудног значаја да соба у којој бораве </a:t>
            </a:r>
            <a:r>
              <a:rPr lang="ru-RU" dirty="0" smtClean="0"/>
              <a:t>деца нужно </a:t>
            </a:r>
            <a:r>
              <a:rPr lang="ru-RU" dirty="0"/>
              <a:t>буде опремљена инструментима, покривена звуком </a:t>
            </a:r>
            <a:r>
              <a:rPr lang="ru-RU" dirty="0" smtClean="0"/>
              <a:t>или звучним </a:t>
            </a:r>
            <a:r>
              <a:rPr lang="ru-RU" dirty="0"/>
              <a:t>бојама, већ да се материјал неопходан за рад на </a:t>
            </a:r>
            <a:r>
              <a:rPr lang="ru-RU" dirty="0" smtClean="0"/>
              <a:t>одређеној теми </a:t>
            </a:r>
            <a:r>
              <a:rPr lang="ru-RU" dirty="0"/>
              <a:t>прилагоди етапи рада која води постизању </a:t>
            </a:r>
            <a:r>
              <a:rPr lang="ru-RU" dirty="0" smtClean="0"/>
              <a:t>васпитно-образовног циља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/>
              <a:t>О</a:t>
            </a:r>
            <a:r>
              <a:rPr lang="ru-RU" dirty="0" smtClean="0"/>
              <a:t>кружење </a:t>
            </a:r>
            <a:r>
              <a:rPr lang="ru-RU" dirty="0"/>
              <a:t>у којем деца бораве може бити </a:t>
            </a:r>
            <a:r>
              <a:rPr lang="ru-RU" dirty="0" smtClean="0"/>
              <a:t>двориште, обала </a:t>
            </a:r>
            <a:r>
              <a:rPr lang="ru-RU" dirty="0"/>
              <a:t>реке, планина, и тиме довољно инспиративно за </a:t>
            </a:r>
            <a:r>
              <a:rPr lang="ru-RU" dirty="0" smtClean="0"/>
              <a:t>реализацију једне </a:t>
            </a:r>
            <a:r>
              <a:rPr lang="ru-RU" dirty="0"/>
              <a:t>од етапа рада у оквиру теме која се обрађује.</a:t>
            </a:r>
          </a:p>
          <a:p>
            <a:r>
              <a:rPr lang="ru-RU" dirty="0"/>
              <a:t>Из досадашње анализе двонедељне методичке праксе </a:t>
            </a:r>
            <a:r>
              <a:rPr lang="ru-RU" dirty="0" smtClean="0"/>
              <a:t>у претходним годинама рада, показало </a:t>
            </a:r>
            <a:r>
              <a:rPr lang="ru-RU" dirty="0"/>
              <a:t>се да </a:t>
            </a:r>
            <a:r>
              <a:rPr lang="ru-RU" dirty="0" smtClean="0"/>
              <a:t>постоје кључни </a:t>
            </a:r>
            <a:r>
              <a:rPr lang="ru-RU" dirty="0"/>
              <a:t>проблеми који доприносе дестабилизацији </a:t>
            </a:r>
            <a:r>
              <a:rPr lang="ru-RU" dirty="0" smtClean="0"/>
              <a:t>интегрисаних активности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53255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Из перспективе методике музичког васпитања </a:t>
            </a:r>
            <a:r>
              <a:rPr lang="ru-RU" dirty="0" smtClean="0"/>
              <a:t>требало би </a:t>
            </a:r>
            <a:r>
              <a:rPr lang="ru-RU" dirty="0"/>
              <a:t>обратити пажњу на наведене компоненте као важне </a:t>
            </a:r>
            <a:r>
              <a:rPr lang="ru-RU" dirty="0" smtClean="0"/>
              <a:t>обликотворне концепте </a:t>
            </a:r>
            <a:r>
              <a:rPr lang="ru-RU" dirty="0"/>
              <a:t>успешне интегрисане музичке праксе.</a:t>
            </a:r>
          </a:p>
          <a:p>
            <a:r>
              <a:rPr lang="ru-RU" dirty="0"/>
              <a:t>У том смислу требало би разумети концепт </a:t>
            </a:r>
            <a:r>
              <a:rPr lang="ru-RU" i="1" dirty="0"/>
              <a:t>времена</a:t>
            </a:r>
            <a:r>
              <a:rPr lang="ru-RU" dirty="0"/>
              <a:t> </a:t>
            </a:r>
            <a:r>
              <a:rPr lang="ru-RU" dirty="0" smtClean="0"/>
              <a:t>као паралелан</a:t>
            </a:r>
            <a:r>
              <a:rPr lang="ru-RU" dirty="0"/>
              <a:t>, који се поставља на </a:t>
            </a:r>
            <a:r>
              <a:rPr lang="ru-RU" dirty="0" smtClean="0"/>
              <a:t>макро и микро нивоу </a:t>
            </a:r>
            <a:r>
              <a:rPr lang="ru-RU" dirty="0"/>
              <a:t>у </a:t>
            </a:r>
            <a:r>
              <a:rPr lang="ru-RU" dirty="0" smtClean="0"/>
              <a:t>интегрисаној пракси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На макро нивоу прати </a:t>
            </a:r>
            <a:r>
              <a:rPr lang="ru-RU" dirty="0"/>
              <a:t>се трајање актуелног </a:t>
            </a:r>
            <a:r>
              <a:rPr lang="ru-RU" dirty="0" smtClean="0"/>
              <a:t>пројекта. Овај </a:t>
            </a:r>
            <a:r>
              <a:rPr lang="ru-RU" dirty="0"/>
              <a:t>модел оперативног планирања води ка томе да се, </a:t>
            </a:r>
            <a:r>
              <a:rPr lang="ru-RU" dirty="0" smtClean="0"/>
              <a:t>према целовитој </a:t>
            </a:r>
            <a:r>
              <a:rPr lang="ru-RU" dirty="0"/>
              <a:t>и унутрашњој дидактичко-логичкој структури </a:t>
            </a:r>
            <a:r>
              <a:rPr lang="ru-RU" dirty="0" smtClean="0"/>
              <a:t>адекватно одреде </a:t>
            </a:r>
            <a:r>
              <a:rPr lang="ru-RU" dirty="0"/>
              <a:t>методе, средства и облици рада како би се предвиђени </a:t>
            </a:r>
            <a:r>
              <a:rPr lang="ru-RU" dirty="0" smtClean="0"/>
              <a:t>садржаји успешније </a:t>
            </a:r>
            <a:r>
              <a:rPr lang="ru-RU" dirty="0"/>
              <a:t>савладали и усвојили.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6343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На </a:t>
            </a:r>
            <a:r>
              <a:rPr lang="ru-RU" dirty="0" smtClean="0"/>
              <a:t>микро нивоу, </a:t>
            </a:r>
            <a:r>
              <a:rPr lang="ru-RU" dirty="0"/>
              <a:t>прати </a:t>
            </a:r>
            <a:r>
              <a:rPr lang="ru-RU" dirty="0" smtClean="0"/>
              <a:t>се трајање </a:t>
            </a:r>
            <a:r>
              <a:rPr lang="ru-RU" dirty="0"/>
              <a:t>активности у оквиру теме која се обрађује. У том </a:t>
            </a:r>
            <a:r>
              <a:rPr lang="ru-RU" dirty="0" smtClean="0"/>
              <a:t>случају реч </a:t>
            </a:r>
            <a:r>
              <a:rPr lang="ru-RU" dirty="0"/>
              <a:t>је о мањим целинама које се могу тумачити као јединице </a:t>
            </a:r>
            <a:r>
              <a:rPr lang="ru-RU" dirty="0" smtClean="0"/>
              <a:t>обраде васпитно-образовног </a:t>
            </a:r>
            <a:r>
              <a:rPr lang="ru-RU" dirty="0"/>
              <a:t>садржаја у оквиру којих се идејно ослања </a:t>
            </a:r>
            <a:r>
              <a:rPr lang="ru-RU" dirty="0" smtClean="0"/>
              <a:t>на усмерену </a:t>
            </a:r>
            <a:r>
              <a:rPr lang="ru-RU" dirty="0"/>
              <a:t>активност и тешко ју је осамосталити. Она се </a:t>
            </a:r>
            <a:r>
              <a:rPr lang="ru-RU" dirty="0" smtClean="0"/>
              <a:t>појављује као </a:t>
            </a:r>
            <a:r>
              <a:rPr lang="ru-RU" dirty="0"/>
              <a:t>неопходност целине чије деловање не иде само и </a:t>
            </a:r>
            <a:r>
              <a:rPr lang="ru-RU" dirty="0" smtClean="0"/>
              <a:t>искуљчиво у </a:t>
            </a:r>
            <a:r>
              <a:rPr lang="ru-RU" dirty="0"/>
              <a:t>правцу циљне методике, већ смисао добија тек повезивањем </a:t>
            </a:r>
            <a:r>
              <a:rPr lang="ru-RU" dirty="0" smtClean="0"/>
              <a:t>са елементима </a:t>
            </a:r>
            <a:r>
              <a:rPr lang="ru-RU" dirty="0"/>
              <a:t>осталих методика. </a:t>
            </a:r>
            <a:endParaRPr lang="ru-RU" dirty="0" smtClean="0"/>
          </a:p>
          <a:p>
            <a:r>
              <a:rPr lang="ru-RU" dirty="0"/>
              <a:t>Н</a:t>
            </a:r>
            <a:r>
              <a:rPr lang="ru-RU" dirty="0" smtClean="0"/>
              <a:t>а </a:t>
            </a:r>
            <a:r>
              <a:rPr lang="ru-RU" dirty="0"/>
              <a:t>микро </a:t>
            </a:r>
            <a:r>
              <a:rPr lang="ru-RU" dirty="0" smtClean="0"/>
              <a:t>нивоу тешко је </a:t>
            </a:r>
            <a:r>
              <a:rPr lang="ru-RU" dirty="0"/>
              <a:t>предвидети време трајања и поделити га бар приближно </a:t>
            </a:r>
            <a:r>
              <a:rPr lang="ru-RU" dirty="0" smtClean="0"/>
              <a:t>прецизно као </a:t>
            </a:r>
            <a:r>
              <a:rPr lang="ru-RU" dirty="0"/>
              <a:t>на </a:t>
            </a:r>
            <a:r>
              <a:rPr lang="ru-RU" dirty="0" smtClean="0"/>
              <a:t>макро.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400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RS" dirty="0" smtClean="0"/>
              <a:t>Методичка пракса музичког васпитања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Сви </a:t>
            </a:r>
            <a:r>
              <a:rPr lang="ru-RU" dirty="0"/>
              <a:t>ови елементи могу се успешно реализовати када </a:t>
            </a:r>
            <a:r>
              <a:rPr lang="ru-RU" dirty="0" smtClean="0"/>
              <a:t>се остваре погодоне </a:t>
            </a:r>
            <a:r>
              <a:rPr lang="ru-RU" dirty="0"/>
              <a:t>околности за њихову реализацију. </a:t>
            </a:r>
            <a:endParaRPr lang="ru-RU" dirty="0" smtClean="0"/>
          </a:p>
          <a:p>
            <a:r>
              <a:rPr lang="ru-RU" dirty="0" smtClean="0"/>
              <a:t>Њих не </a:t>
            </a:r>
            <a:r>
              <a:rPr lang="ru-RU" dirty="0"/>
              <a:t>ствара студент, васпитач или практичар на лицу места, већ </a:t>
            </a:r>
            <a:r>
              <a:rPr lang="ru-RU" dirty="0" smtClean="0"/>
              <a:t>их заједно </a:t>
            </a:r>
            <a:r>
              <a:rPr lang="ru-RU" dirty="0"/>
              <a:t>са децом граде и препознају. </a:t>
            </a:r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/>
              <a:t>таквом окружењу </a:t>
            </a:r>
            <a:r>
              <a:rPr lang="ru-RU" dirty="0" smtClean="0"/>
              <a:t>методика музичког </a:t>
            </a:r>
            <a:r>
              <a:rPr lang="ru-RU" dirty="0"/>
              <a:t>постаје отворено поље за усвајање нових елемената </a:t>
            </a:r>
            <a:r>
              <a:rPr lang="ru-RU" dirty="0" smtClean="0"/>
              <a:t>сродних методичких </a:t>
            </a:r>
            <a:r>
              <a:rPr lang="ru-RU" dirty="0"/>
              <a:t>области из чега се интуитивно остварује </a:t>
            </a:r>
            <a:r>
              <a:rPr lang="ru-RU" dirty="0" smtClean="0"/>
              <a:t>интегрисаност васпитно-образовних </a:t>
            </a:r>
            <a:r>
              <a:rPr lang="ru-RU" dirty="0"/>
              <a:t>садржаја у циљу што успешнијег </a:t>
            </a:r>
            <a:r>
              <a:rPr lang="ru-RU" dirty="0" smtClean="0"/>
              <a:t>усвајања нових </a:t>
            </a:r>
            <a:r>
              <a:rPr lang="ru-RU" dirty="0"/>
              <a:t>знања.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804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</TotalTime>
  <Words>373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Методичка пракса музичког васпитања</vt:lpstr>
      <vt:lpstr>Методичка пракса музичког васпитања</vt:lpstr>
      <vt:lpstr>Методичка пракса музичког васпитања</vt:lpstr>
      <vt:lpstr>Методичка пракса музичког васпитања</vt:lpstr>
      <vt:lpstr>Методичка пракса музичког васпитања</vt:lpstr>
      <vt:lpstr>Методичка пракса музичког васпитања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Методичка пракса музичког васпитања</dc:title>
  <dc:creator>Stevan</dc:creator>
  <cp:lastModifiedBy>Stevan</cp:lastModifiedBy>
  <cp:revision>2</cp:revision>
  <dcterms:created xsi:type="dcterms:W3CDTF">2021-03-18T09:13:24Z</dcterms:created>
  <dcterms:modified xsi:type="dcterms:W3CDTF">2021-03-18T09:28:03Z</dcterms:modified>
</cp:coreProperties>
</file>